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Lst>
  <p:notesMasterIdLst>
    <p:notesMasterId r:id="rId16"/>
  </p:notesMasterIdLst>
  <p:handoutMasterIdLst>
    <p:handoutMasterId r:id="rId17"/>
  </p:handoutMasterIdLst>
  <p:sldIdLst>
    <p:sldId id="1595" r:id="rId6"/>
    <p:sldId id="1590" r:id="rId7"/>
    <p:sldId id="1599" r:id="rId8"/>
    <p:sldId id="1570" r:id="rId9"/>
    <p:sldId id="1597" r:id="rId10"/>
    <p:sldId id="1601" r:id="rId11"/>
    <p:sldId id="1596" r:id="rId12"/>
    <p:sldId id="1598" r:id="rId13"/>
    <p:sldId id="1591" r:id="rId14"/>
    <p:sldId id="1592" r:id="rId1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6A6"/>
    <a:srgbClr val="2F2F2F"/>
    <a:srgbClr val="787878"/>
    <a:srgbClr val="595959"/>
    <a:srgbClr val="7F7F7F"/>
    <a:srgbClr val="00BCF2"/>
    <a:srgbClr val="FFFFFF"/>
    <a:srgbClr val="000A18"/>
    <a:srgbClr val="BCEEFC"/>
    <a:srgbClr val="FFB6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67" autoAdjust="0"/>
    <p:restoredTop sz="92136" autoAdjust="0"/>
  </p:normalViewPr>
  <p:slideViewPr>
    <p:cSldViewPr snapToGrid="0">
      <p:cViewPr varScale="1">
        <p:scale>
          <a:sx n="103" d="100"/>
          <a:sy n="103" d="100"/>
        </p:scale>
        <p:origin x="450" y="114"/>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23"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11/14/2017 7:43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11/14/2017 7:43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11/14/2017 8:49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11/14/2017 8:48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221139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11/14/2017 7:43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67561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11/14/2017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374257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11/14/2017 7:43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033548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11/14/2017 7:43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0002144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2.xml"/><Relationship Id="rId5" Type="http://schemas.openxmlformats.org/officeDocument/2006/relationships/image" Target="../media/image17.jpg"/><Relationship Id="rId4" Type="http://schemas.openxmlformats.org/officeDocument/2006/relationships/image" Target="../media/image16.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2.xml"/><Relationship Id="rId4" Type="http://schemas.openxmlformats.org/officeDocument/2006/relationships/image" Target="../media/image20.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spid="_x0000_s1081" name="Acrobat Document" r:id="rId3" imgW="2476500" imgH="666750" progId="AcroExch.Document.DC">
                  <p:embed/>
                </p:oleObj>
              </mc:Choice>
              <mc:Fallback>
                <p:oleObj name="Acrobat Document" r:id="rId3" imgW="2476500" imgH="666750" progId="AcroExch.Document.DC">
                  <p:embed/>
                  <p:pic>
                    <p:nvPicPr>
                      <p:cNvPr id="4" name="Object 3">
                        <a:extLst>
                          <a:ext uri="{FF2B5EF4-FFF2-40B4-BE49-F238E27FC236}">
                            <a16:creationId xmlns:a16="http://schemas.microsoft.com/office/drawing/2014/main" id="{419B5F75-CE32-4BB1-96C8-FCEFD1E25B62}"/>
                          </a:ext>
                        </a:extLst>
                      </p:cNvPr>
                      <p:cNvPicPr/>
                      <p:nvPr/>
                    </p:nvPicPr>
                    <p:blipFill>
                      <a:blip r:embed="rId4"/>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7569" cy="6994525"/>
          </a:xfrm>
          <a:prstGeom prst="rect">
            <a:avLst/>
          </a:prstGeom>
          <a:gradFill flip="none" rotWithShape="1">
            <a:gsLst>
              <a:gs pos="76000">
                <a:schemeClr val="bg2">
                  <a:alpha val="70000"/>
                </a:schemeClr>
              </a:gs>
              <a:gs pos="0">
                <a:schemeClr val="bg2">
                  <a:alpha val="79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 name="Picture 5" descr="A close up of a logo&#10;&#10;Description generated with very high confidence">
            <a:extLst>
              <a:ext uri="{FF2B5EF4-FFF2-40B4-BE49-F238E27FC236}">
                <a16:creationId xmlns:a16="http://schemas.microsoft.com/office/drawing/2014/main" id="{F4ED4A1A-F4B7-4BF0-994C-B37037EC2810}"/>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image" Target="../media/image1.emf"/><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theme" Target="../theme/theme2.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hyperlink" Target="https://www.office.com/" TargetMode="Externa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21.xml"/><Relationship Id="rId5" Type="http://schemas.openxmlformats.org/officeDocument/2006/relationships/hyperlink" Target="https://aka.ms/o365devbootcampfeedback" TargetMode="External"/><Relationship Id="rId4" Type="http://schemas.openxmlformats.org/officeDocument/2006/relationships/hyperlink" Target="https://dev.office.com/devprogra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p:txBody>
          <a:bodyPr/>
          <a:lstStyle/>
          <a:p>
            <a:br>
              <a:rPr lang="en-US" dirty="0"/>
            </a:br>
            <a:r>
              <a:rPr lang="en-US" dirty="0"/>
              <a:t>Global Office 365 Bootcamp – </a:t>
            </a:r>
            <a:br>
              <a:rPr lang="en-US" dirty="0"/>
            </a:br>
            <a:r>
              <a:rPr lang="en-US" dirty="0"/>
              <a:t>København, Danmark</a:t>
            </a:r>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p:txBody>
          <a:bodyPr/>
          <a:lstStyle/>
          <a:p>
            <a:endParaRPr lang="en-US" dirty="0"/>
          </a:p>
          <a:p>
            <a:r>
              <a:rPr lang="en-US" dirty="0"/>
              <a:t>Anders Dissing</a:t>
            </a:r>
          </a:p>
          <a:p>
            <a:endParaRPr lang="en-US" dirty="0"/>
          </a:p>
          <a:p>
            <a:r>
              <a:rPr lang="en-GB" dirty="0"/>
              <a:t>Microsoft Office Servers and Services MVP</a:t>
            </a:r>
            <a:r>
              <a:rPr lang="en-US" dirty="0"/>
              <a:t>, </a:t>
            </a:r>
            <a:r>
              <a:rPr lang="en-US" dirty="0" err="1"/>
              <a:t>Formand</a:t>
            </a:r>
            <a:r>
              <a:rPr lang="en-US" dirty="0"/>
              <a:t> for SPBG</a:t>
            </a:r>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Enjoy the Bootcamp</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generated with high confidence">
            <a:extLst>
              <a:ext uri="{FF2B5EF4-FFF2-40B4-BE49-F238E27FC236}">
                <a16:creationId xmlns:a16="http://schemas.microsoft.com/office/drawing/2014/main" id="{502EF691-703D-425E-AE32-1466A20FDC06}"/>
              </a:ext>
            </a:extLst>
          </p:cNvPr>
          <p:cNvPicPr>
            <a:picLocks noChangeAspect="1"/>
          </p:cNvPicPr>
          <p:nvPr/>
        </p:nvPicPr>
        <p:blipFill rotWithShape="1">
          <a:blip r:embed="rId3"/>
          <a:srcRect l="3926" t="16184" r="79666" b="16184"/>
          <a:stretch/>
        </p:blipFill>
        <p:spPr>
          <a:xfrm>
            <a:off x="465138" y="2240454"/>
            <a:ext cx="1024764" cy="1137236"/>
          </a:xfrm>
          <a:prstGeom prst="rect">
            <a:avLst/>
          </a:prstGeom>
        </p:spPr>
      </p:pic>
    </p:spTree>
    <p:extLst>
      <p:ext uri="{BB962C8B-B14F-4D97-AF65-F5344CB8AC3E}">
        <p14:creationId xmlns:p14="http://schemas.microsoft.com/office/powerpoint/2010/main" val="648176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par>
                                <p:cTn id="12" presetID="10" presetClass="entr" presetSubtype="0" fill="hold" nodeType="withEffect">
                                  <p:stCondLst>
                                    <p:cond delay="50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graphicFrame>
        <p:nvGraphicFramePr>
          <p:cNvPr id="6" name="Table 5">
            <a:extLst>
              <a:ext uri="{FF2B5EF4-FFF2-40B4-BE49-F238E27FC236}">
                <a16:creationId xmlns:a16="http://schemas.microsoft.com/office/drawing/2014/main" id="{C3E4279C-9F8A-4A0C-8CE9-B9E6B919F0DB}"/>
              </a:ext>
            </a:extLst>
          </p:cNvPr>
          <p:cNvGraphicFramePr>
            <a:graphicFrameLocks noGrp="1"/>
          </p:cNvGraphicFramePr>
          <p:nvPr>
            <p:extLst>
              <p:ext uri="{D42A27DB-BD31-4B8C-83A1-F6EECF244321}">
                <p14:modId xmlns:p14="http://schemas.microsoft.com/office/powerpoint/2010/main" val="3065464526"/>
              </p:ext>
            </p:extLst>
          </p:nvPr>
        </p:nvGraphicFramePr>
        <p:xfrm>
          <a:off x="465138" y="1226917"/>
          <a:ext cx="11533187" cy="5745480"/>
        </p:xfrm>
        <a:graphic>
          <a:graphicData uri="http://schemas.openxmlformats.org/drawingml/2006/table">
            <a:tbl>
              <a:tblPr/>
              <a:tblGrid>
                <a:gridCol w="1298551">
                  <a:extLst>
                    <a:ext uri="{9D8B030D-6E8A-4147-A177-3AD203B41FA5}">
                      <a16:colId xmlns:a16="http://schemas.microsoft.com/office/drawing/2014/main" val="3692583418"/>
                    </a:ext>
                  </a:extLst>
                </a:gridCol>
                <a:gridCol w="5485580">
                  <a:extLst>
                    <a:ext uri="{9D8B030D-6E8A-4147-A177-3AD203B41FA5}">
                      <a16:colId xmlns:a16="http://schemas.microsoft.com/office/drawing/2014/main" val="3380234546"/>
                    </a:ext>
                  </a:extLst>
                </a:gridCol>
                <a:gridCol w="4749056">
                  <a:extLst>
                    <a:ext uri="{9D8B030D-6E8A-4147-A177-3AD203B41FA5}">
                      <a16:colId xmlns:a16="http://schemas.microsoft.com/office/drawing/2014/main" val="1831775513"/>
                    </a:ext>
                  </a:extLst>
                </a:gridCol>
              </a:tblGrid>
              <a:tr h="430289">
                <a:tc>
                  <a:txBody>
                    <a:bodyPr/>
                    <a:lstStyle/>
                    <a:p>
                      <a:pPr algn="l" fontAlgn="b"/>
                      <a:r>
                        <a:rPr lang="en-US" sz="1100" b="0" i="0" u="none" strike="noStrike">
                          <a:solidFill>
                            <a:schemeClr val="tx2"/>
                          </a:solidFill>
                          <a:effectLst/>
                          <a:latin typeface="+mj-lt"/>
                        </a:rPr>
                        <a:t>Time</a:t>
                      </a:r>
                    </a:p>
                  </a:txBody>
                  <a:tcPr marL="137160" marR="137160" marT="137160" marB="137160" anchor="ctr">
                    <a:lnL>
                      <a:noFill/>
                    </a:lnL>
                    <a:lnR>
                      <a:noFill/>
                    </a:lnR>
                    <a:lnT w="635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100" b="0" i="0" u="none" strike="noStrike" dirty="0">
                          <a:solidFill>
                            <a:schemeClr val="tx2"/>
                          </a:solidFill>
                          <a:effectLst/>
                          <a:latin typeface="+mj-lt"/>
                        </a:rPr>
                        <a:t>Topic / Activity </a:t>
                      </a:r>
                    </a:p>
                  </a:txBody>
                  <a:tcPr marL="137160" marR="137160" marT="137160" marB="137160" anchor="ctr">
                    <a:lnL>
                      <a:noFill/>
                    </a:lnL>
                    <a:lnR>
                      <a:noFill/>
                    </a:lnR>
                    <a:lnT w="635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solidFill>
                            <a:schemeClr val="tx2"/>
                          </a:solidFill>
                          <a:effectLst/>
                          <a:latin typeface="+mj-lt"/>
                        </a:rPr>
                        <a:t>Speaker</a:t>
                      </a:r>
                    </a:p>
                  </a:txBody>
                  <a:tcPr marL="137160" marR="137160" marT="137160" marB="137160" anchor="ctr">
                    <a:lnL>
                      <a:noFill/>
                    </a:lnL>
                    <a:lnR>
                      <a:noFill/>
                    </a:lnR>
                    <a:lnT w="635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7562875"/>
                  </a:ext>
                </a:extLst>
              </a:tr>
              <a:tr h="430289">
                <a:tc>
                  <a:txBody>
                    <a:bodyPr/>
                    <a:lstStyle/>
                    <a:p>
                      <a:pPr algn="l" fontAlgn="t"/>
                      <a:r>
                        <a:rPr lang="en-US" sz="1100" b="0" i="0" u="none" strike="noStrike" dirty="0">
                          <a:solidFill>
                            <a:schemeClr val="tx2"/>
                          </a:solidFill>
                          <a:effectLst/>
                          <a:latin typeface="Segoe UI Semilight" panose="020B0402040204020203" pitchFamily="34" charset="0"/>
                          <a:cs typeface="Segoe UI Semilight" panose="020B0402040204020203" pitchFamily="34" charset="0"/>
                        </a:rPr>
                        <a:t>9:00</a:t>
                      </a:r>
                    </a:p>
                  </a:txBody>
                  <a:tcPr marL="137160" marR="137160" marT="137160" marB="137160">
                    <a:lnL>
                      <a:noFill/>
                    </a:lnL>
                    <a:lnR>
                      <a:noFill/>
                    </a:lnR>
                    <a:lnT w="38100" cap="flat" cmpd="sng" algn="ctr">
                      <a:solidFill>
                        <a:schemeClr val="accent1"/>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US" sz="1100" b="0" i="0" u="none" strike="noStrike" dirty="0" err="1">
                          <a:solidFill>
                            <a:schemeClr val="tx2"/>
                          </a:solidFill>
                          <a:effectLst/>
                          <a:latin typeface="Segoe UI Semilight" panose="020B0402040204020203" pitchFamily="34" charset="0"/>
                          <a:cs typeface="Segoe UI Semilight" panose="020B0402040204020203" pitchFamily="34" charset="0"/>
                        </a:rPr>
                        <a:t>Velkomst</a:t>
                      </a:r>
                      <a:endParaRPr lang="en-US" sz="11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38100" cap="flat" cmpd="sng" algn="ctr">
                      <a:solidFill>
                        <a:schemeClr val="accent1"/>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US" sz="1100" b="0" i="0" u="none" strike="noStrike" dirty="0">
                          <a:solidFill>
                            <a:schemeClr val="tx2"/>
                          </a:solidFill>
                          <a:effectLst/>
                          <a:latin typeface="Segoe UI Semilight" panose="020B0402040204020203" pitchFamily="34" charset="0"/>
                          <a:cs typeface="Segoe UI Semilight" panose="020B0402040204020203" pitchFamily="34" charset="0"/>
                        </a:rPr>
                        <a:t>Anders</a:t>
                      </a:r>
                    </a:p>
                  </a:txBody>
                  <a:tcPr marL="137160" marR="137160" marT="137160" marB="137160">
                    <a:lnL>
                      <a:noFill/>
                    </a:lnL>
                    <a:lnR>
                      <a:noFill/>
                    </a:lnR>
                    <a:lnT w="38100" cap="flat" cmpd="sng" algn="ctr">
                      <a:solidFill>
                        <a:schemeClr val="accent1"/>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797202533"/>
                  </a:ext>
                </a:extLst>
              </a:tr>
              <a:tr h="430289">
                <a:tc>
                  <a:txBody>
                    <a:bodyPr/>
                    <a:lstStyle/>
                    <a:p>
                      <a:pPr algn="l" fontAlgn="t"/>
                      <a:r>
                        <a:rPr lang="en-US" sz="1100" b="0" i="0" u="none" strike="noStrike" dirty="0">
                          <a:solidFill>
                            <a:schemeClr val="tx2"/>
                          </a:solidFill>
                          <a:effectLst/>
                          <a:latin typeface="Segoe UI Semilight" panose="020B0402040204020203" pitchFamily="34" charset="0"/>
                          <a:cs typeface="Segoe UI Semilight" panose="020B0402040204020203" pitchFamily="34" charset="0"/>
                        </a:rPr>
                        <a:t>9:30</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CA" sz="1100" b="0" i="0" u="none" strike="noStrike" dirty="0">
                          <a:solidFill>
                            <a:schemeClr val="tx2"/>
                          </a:solidFill>
                          <a:effectLst/>
                          <a:latin typeface="Segoe UI Semilight" panose="020B0402040204020203" pitchFamily="34" charset="0"/>
                          <a:cs typeface="Segoe UI Semilight" panose="020B0402040204020203" pitchFamily="34" charset="0"/>
                        </a:rPr>
                        <a:t>Graph Intro</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US" sz="1100" b="0" i="0" u="none" strike="noStrike" dirty="0">
                          <a:solidFill>
                            <a:schemeClr val="tx2"/>
                          </a:solidFill>
                          <a:effectLst/>
                          <a:latin typeface="Segoe UI Semilight" panose="020B0402040204020203" pitchFamily="34" charset="0"/>
                          <a:cs typeface="Segoe UI Semilight" panose="020B0402040204020203" pitchFamily="34" charset="0"/>
                        </a:rPr>
                        <a:t>Bernd</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777130661"/>
                  </a:ext>
                </a:extLst>
              </a:tr>
              <a:tr h="430289">
                <a:tc>
                  <a:txBody>
                    <a:bodyPr/>
                    <a:lstStyle/>
                    <a:p>
                      <a:pPr algn="l" fontAlgn="t"/>
                      <a:r>
                        <a:rPr lang="en-CA" sz="1100" b="0" i="0" u="none" strike="noStrike" dirty="0">
                          <a:solidFill>
                            <a:schemeClr val="tx2"/>
                          </a:solidFill>
                          <a:effectLst/>
                          <a:latin typeface="Segoe UI Semilight" panose="020B0402040204020203" pitchFamily="34" charset="0"/>
                          <a:cs typeface="Segoe UI Semilight" panose="020B0402040204020203" pitchFamily="34" charset="0"/>
                        </a:rPr>
                        <a:t>10:15</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CA" sz="1100" b="0" i="0" u="none" strike="noStrike" dirty="0">
                          <a:solidFill>
                            <a:schemeClr val="tx2"/>
                          </a:solidFill>
                          <a:effectLst/>
                          <a:latin typeface="Segoe UI Semilight" panose="020B0402040204020203" pitchFamily="34" charset="0"/>
                          <a:cs typeface="Segoe UI Semilight" panose="020B0402040204020203" pitchFamily="34" charset="0"/>
                        </a:rPr>
                        <a:t>Pause</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CA" sz="11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145275799"/>
                  </a:ext>
                </a:extLst>
              </a:tr>
              <a:tr h="430289">
                <a:tc>
                  <a:txBody>
                    <a:bodyPr/>
                    <a:lstStyle/>
                    <a:p>
                      <a:pPr algn="l" fontAlgn="t"/>
                      <a:r>
                        <a:rPr lang="en-CA" sz="1100" b="0" i="0" u="none" strike="noStrike" dirty="0">
                          <a:solidFill>
                            <a:schemeClr val="tx2"/>
                          </a:solidFill>
                          <a:effectLst/>
                          <a:latin typeface="Segoe UI Semilight" panose="020B0402040204020203" pitchFamily="34" charset="0"/>
                          <a:cs typeface="Segoe UI Semilight" panose="020B0402040204020203" pitchFamily="34" charset="0"/>
                        </a:rPr>
                        <a:t>10:30</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GB" sz="1100" b="0" i="0" u="none" strike="noStrike" dirty="0">
                          <a:solidFill>
                            <a:schemeClr val="tx2"/>
                          </a:solidFill>
                          <a:effectLst/>
                          <a:latin typeface="Segoe UI Semilight" panose="020B0402040204020203" pitchFamily="34" charset="0"/>
                          <a:cs typeface="Segoe UI Semilight" panose="020B0402040204020203" pitchFamily="34" charset="0"/>
                        </a:rPr>
                        <a:t>Graph </a:t>
                      </a:r>
                      <a:r>
                        <a:rPr lang="en-GB" sz="1100" b="0" i="0" u="none" strike="noStrike" dirty="0" err="1">
                          <a:solidFill>
                            <a:schemeClr val="tx2"/>
                          </a:solidFill>
                          <a:effectLst/>
                          <a:latin typeface="Segoe UI Semilight" panose="020B0402040204020203" pitchFamily="34" charset="0"/>
                          <a:cs typeface="Segoe UI Semilight" panose="020B0402040204020203" pitchFamily="34" charset="0"/>
                        </a:rPr>
                        <a:t>Auth</a:t>
                      </a:r>
                      <a:r>
                        <a:rPr lang="en-GB" sz="1100" b="0" i="0" u="none" strike="noStrike" dirty="0">
                          <a:solidFill>
                            <a:schemeClr val="tx2"/>
                          </a:solidFill>
                          <a:effectLst/>
                          <a:latin typeface="Segoe UI Semilight" panose="020B0402040204020203" pitchFamily="34" charset="0"/>
                          <a:cs typeface="Segoe UI Semilight" panose="020B0402040204020203" pitchFamily="34" charset="0"/>
                        </a:rPr>
                        <a:t> og Groups </a:t>
                      </a:r>
                      <a:r>
                        <a:rPr lang="en-GB" sz="1100" b="0" i="0" u="none" strike="noStrike" dirty="0" err="1">
                          <a:solidFill>
                            <a:schemeClr val="tx2"/>
                          </a:solidFill>
                          <a:effectLst/>
                          <a:latin typeface="Segoe UI Semilight" panose="020B0402040204020203" pitchFamily="34" charset="0"/>
                          <a:cs typeface="Segoe UI Semilight" panose="020B0402040204020203" pitchFamily="34" charset="0"/>
                        </a:rPr>
                        <a:t>inkl</a:t>
                      </a:r>
                      <a:r>
                        <a:rPr lang="en-GB" sz="1100" b="0" i="0" u="none" strike="noStrike" dirty="0">
                          <a:solidFill>
                            <a:schemeClr val="tx2"/>
                          </a:solidFill>
                          <a:effectLst/>
                          <a:latin typeface="Segoe UI Semilight" panose="020B0402040204020203" pitchFamily="34" charset="0"/>
                          <a:cs typeface="Segoe UI Semilight" panose="020B0402040204020203" pitchFamily="34" charset="0"/>
                        </a:rPr>
                        <a:t> hands-on</a:t>
                      </a:r>
                      <a:endParaRPr lang="en-US" sz="11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US" sz="1100" b="0" i="0" u="none" strike="noStrike" dirty="0">
                          <a:solidFill>
                            <a:schemeClr val="tx2"/>
                          </a:solidFill>
                          <a:effectLst/>
                          <a:latin typeface="Segoe UI Semilight" panose="020B0402040204020203" pitchFamily="34" charset="0"/>
                          <a:cs typeface="Segoe UI Semilight" panose="020B0402040204020203" pitchFamily="34" charset="0"/>
                        </a:rPr>
                        <a:t>Bernd</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029255411"/>
                  </a:ext>
                </a:extLst>
              </a:tr>
              <a:tr h="430289">
                <a:tc>
                  <a:txBody>
                    <a:bodyPr/>
                    <a:lstStyle/>
                    <a:p>
                      <a:pPr algn="l" fontAlgn="t"/>
                      <a:r>
                        <a:rPr lang="en-CA" sz="1100" b="0" i="0" u="none" strike="noStrike" dirty="0">
                          <a:solidFill>
                            <a:schemeClr val="tx2"/>
                          </a:solidFill>
                          <a:effectLst/>
                          <a:latin typeface="Segoe UI Semilight" panose="020B0402040204020203" pitchFamily="34" charset="0"/>
                          <a:cs typeface="Segoe UI Semilight" panose="020B0402040204020203" pitchFamily="34" charset="0"/>
                        </a:rPr>
                        <a:t>12:00</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CA" sz="1100" b="0" i="0" u="none" strike="noStrike" dirty="0" err="1">
                          <a:solidFill>
                            <a:schemeClr val="tx2"/>
                          </a:solidFill>
                          <a:effectLst/>
                          <a:latin typeface="Segoe UI Semilight" panose="020B0402040204020203" pitchFamily="34" charset="0"/>
                          <a:cs typeface="Segoe UI Semilight" panose="020B0402040204020203" pitchFamily="34" charset="0"/>
                        </a:rPr>
                        <a:t>Frokost</a:t>
                      </a:r>
                      <a:endParaRPr lang="en-CA" sz="11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US" sz="11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475880627"/>
                  </a:ext>
                </a:extLst>
              </a:tr>
              <a:tr h="430289">
                <a:tc>
                  <a:txBody>
                    <a:bodyPr/>
                    <a:lstStyle/>
                    <a:p>
                      <a:pPr algn="l" fontAlgn="t"/>
                      <a:r>
                        <a:rPr lang="en-CA" sz="1100" b="0" i="0" u="none" strike="noStrike" dirty="0">
                          <a:solidFill>
                            <a:schemeClr val="tx2"/>
                          </a:solidFill>
                          <a:effectLst/>
                          <a:latin typeface="Segoe UI Semilight" panose="020B0402040204020203" pitchFamily="34" charset="0"/>
                          <a:cs typeface="Segoe UI Semilight" panose="020B0402040204020203" pitchFamily="34" charset="0"/>
                        </a:rPr>
                        <a:t>13:00</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CA" sz="1100" b="0" i="0" u="none" strike="noStrike" dirty="0">
                          <a:solidFill>
                            <a:schemeClr val="tx2"/>
                          </a:solidFill>
                          <a:effectLst/>
                          <a:latin typeface="Segoe UI Semilight" panose="020B0402040204020203" pitchFamily="34" charset="0"/>
                          <a:cs typeface="Segoe UI Semilight" panose="020B0402040204020203" pitchFamily="34" charset="0"/>
                        </a:rPr>
                        <a:t>Team Apps fundamentals</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US" sz="1100" b="0" i="0" u="none" strike="noStrike" dirty="0">
                          <a:solidFill>
                            <a:schemeClr val="tx2"/>
                          </a:solidFill>
                          <a:effectLst/>
                          <a:latin typeface="Segoe UI Semilight" panose="020B0402040204020203" pitchFamily="34" charset="0"/>
                          <a:cs typeface="Segoe UI Semilight" panose="020B0402040204020203" pitchFamily="34" charset="0"/>
                        </a:rPr>
                        <a:t>Anders</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069011920"/>
                  </a:ext>
                </a:extLst>
              </a:tr>
              <a:tr h="430289">
                <a:tc>
                  <a:txBody>
                    <a:bodyPr/>
                    <a:lstStyle/>
                    <a:p>
                      <a:pPr algn="l" fontAlgn="t"/>
                      <a:r>
                        <a:rPr lang="en-CA" sz="1100" b="0" i="0" u="none" strike="noStrike" dirty="0">
                          <a:solidFill>
                            <a:schemeClr val="tx2"/>
                          </a:solidFill>
                          <a:effectLst/>
                          <a:latin typeface="Segoe UI Semilight" panose="020B0402040204020203" pitchFamily="34" charset="0"/>
                          <a:cs typeface="Segoe UI Semilight" panose="020B0402040204020203" pitchFamily="34" charset="0"/>
                        </a:rPr>
                        <a:t>13:45</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CA" sz="1100" b="0" i="0" u="none" strike="noStrike" dirty="0">
                          <a:solidFill>
                            <a:schemeClr val="tx2"/>
                          </a:solidFill>
                          <a:effectLst/>
                          <a:latin typeface="Segoe UI Semilight" panose="020B0402040204020203" pitchFamily="34" charset="0"/>
                          <a:cs typeface="Segoe UI Semilight" panose="020B0402040204020203" pitchFamily="34" charset="0"/>
                        </a:rPr>
                        <a:t>Team app fundamentals hands-on</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US" sz="1100" b="0" i="0" u="none" strike="noStrike" dirty="0">
                          <a:solidFill>
                            <a:schemeClr val="tx2"/>
                          </a:solidFill>
                          <a:effectLst/>
                          <a:latin typeface="Segoe UI Semilight" panose="020B0402040204020203" pitchFamily="34" charset="0"/>
                          <a:cs typeface="Segoe UI Semilight" panose="020B0402040204020203" pitchFamily="34" charset="0"/>
                        </a:rPr>
                        <a:t>Anders</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168100875"/>
                  </a:ext>
                </a:extLst>
              </a:tr>
              <a:tr h="430289">
                <a:tc>
                  <a:txBody>
                    <a:bodyPr/>
                    <a:lstStyle/>
                    <a:p>
                      <a:pPr algn="l" fontAlgn="t"/>
                      <a:r>
                        <a:rPr lang="en-CA" sz="1100" b="0" i="0" u="none" strike="noStrike" dirty="0">
                          <a:solidFill>
                            <a:schemeClr val="tx2"/>
                          </a:solidFill>
                          <a:effectLst/>
                          <a:latin typeface="Segoe UI Semilight" panose="020B0402040204020203" pitchFamily="34" charset="0"/>
                          <a:cs typeface="Segoe UI Semilight" panose="020B0402040204020203" pitchFamily="34" charset="0"/>
                        </a:rPr>
                        <a:t>14:30</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CA" sz="1100" b="0" i="0" u="none" strike="noStrike" dirty="0">
                          <a:solidFill>
                            <a:schemeClr val="tx2"/>
                          </a:solidFill>
                          <a:effectLst/>
                          <a:latin typeface="Segoe UI Semilight" panose="020B0402040204020203" pitchFamily="34" charset="0"/>
                          <a:cs typeface="Segoe UI Semilight" panose="020B0402040204020203" pitchFamily="34" charset="0"/>
                        </a:rPr>
                        <a:t>Pause med Survey og SWAG</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US" sz="11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973023748"/>
                  </a:ext>
                </a:extLst>
              </a:tr>
              <a:tr h="430289">
                <a:tc>
                  <a:txBody>
                    <a:bodyPr/>
                    <a:lstStyle/>
                    <a:p>
                      <a:pPr algn="l" fontAlgn="t"/>
                      <a:r>
                        <a:rPr lang="en-CA" sz="1100" b="0" i="0" u="none" strike="noStrike" dirty="0">
                          <a:solidFill>
                            <a:schemeClr val="tx2"/>
                          </a:solidFill>
                          <a:effectLst/>
                          <a:latin typeface="Segoe UI Semilight" panose="020B0402040204020203" pitchFamily="34" charset="0"/>
                          <a:cs typeface="Segoe UI Semilight" panose="020B0402040204020203" pitchFamily="34" charset="0"/>
                        </a:rPr>
                        <a:t>15:00</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CA" sz="1100" b="0" i="0" u="none" strike="noStrike" dirty="0">
                          <a:solidFill>
                            <a:schemeClr val="tx2"/>
                          </a:solidFill>
                          <a:effectLst/>
                          <a:latin typeface="Segoe UI Semilight" panose="020B0402040204020203" pitchFamily="34" charset="0"/>
                          <a:cs typeface="Segoe UI Semilight" panose="020B0402040204020203" pitchFamily="34" charset="0"/>
                        </a:rPr>
                        <a:t>Teams app advanced</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US" sz="1100" b="0" i="0" u="none" strike="noStrike" dirty="0">
                          <a:solidFill>
                            <a:schemeClr val="tx2"/>
                          </a:solidFill>
                          <a:effectLst/>
                          <a:latin typeface="Segoe UI Semilight" panose="020B0402040204020203" pitchFamily="34" charset="0"/>
                          <a:cs typeface="Segoe UI Semilight" panose="020B0402040204020203" pitchFamily="34" charset="0"/>
                        </a:rPr>
                        <a:t>Anders</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734792893"/>
                  </a:ext>
                </a:extLst>
              </a:tr>
              <a:tr h="430289">
                <a:tc>
                  <a:txBody>
                    <a:bodyPr/>
                    <a:lstStyle/>
                    <a:p>
                      <a:pPr algn="l" fontAlgn="t"/>
                      <a:r>
                        <a:rPr lang="en-CA" sz="1100" b="0" i="0" u="none" strike="noStrike" dirty="0">
                          <a:solidFill>
                            <a:schemeClr val="tx2"/>
                          </a:solidFill>
                          <a:effectLst/>
                          <a:latin typeface="Segoe UI Semilight" panose="020B0402040204020203" pitchFamily="34" charset="0"/>
                          <a:cs typeface="Segoe UI Semilight" panose="020B0402040204020203" pitchFamily="34" charset="0"/>
                        </a:rPr>
                        <a:t>16:15</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CA" sz="1100" b="0" i="0" u="none" strike="noStrike" dirty="0">
                          <a:solidFill>
                            <a:schemeClr val="tx2"/>
                          </a:solidFill>
                          <a:effectLst/>
                          <a:latin typeface="Segoe UI Semilight" panose="020B0402040204020203" pitchFamily="34" charset="0"/>
                          <a:cs typeface="Segoe UI Semilight" panose="020B0402040204020203" pitchFamily="34" charset="0"/>
                        </a:rPr>
                        <a:t>Pause</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US" sz="11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31143277"/>
                  </a:ext>
                </a:extLst>
              </a:tr>
              <a:tr h="430289">
                <a:tc>
                  <a:txBody>
                    <a:bodyPr/>
                    <a:lstStyle/>
                    <a:p>
                      <a:pPr algn="l" fontAlgn="t"/>
                      <a:r>
                        <a:rPr lang="en-CA" sz="1100" b="0" i="0" u="none" strike="noStrike" dirty="0">
                          <a:solidFill>
                            <a:schemeClr val="tx2"/>
                          </a:solidFill>
                          <a:effectLst/>
                          <a:latin typeface="Segoe UI Semilight" panose="020B0402040204020203" pitchFamily="34" charset="0"/>
                          <a:cs typeface="Segoe UI Semilight" panose="020B0402040204020203" pitchFamily="34" charset="0"/>
                        </a:rPr>
                        <a:t>16:30</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CA" sz="1100" b="0" i="0" u="none" strike="noStrike" dirty="0">
                          <a:solidFill>
                            <a:schemeClr val="tx2"/>
                          </a:solidFill>
                          <a:effectLst/>
                          <a:latin typeface="Segoe UI Semilight" panose="020B0402040204020203" pitchFamily="34" charset="0"/>
                          <a:cs typeface="Segoe UI Semilight" panose="020B0402040204020203" pitchFamily="34" charset="0"/>
                        </a:rPr>
                        <a:t>Teams advanced hands-on</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US" sz="1100" b="0" i="0" u="none" strike="noStrike" dirty="0">
                          <a:solidFill>
                            <a:schemeClr val="tx2"/>
                          </a:solidFill>
                          <a:effectLst/>
                          <a:latin typeface="Segoe UI Semilight" panose="020B0402040204020203" pitchFamily="34" charset="0"/>
                          <a:cs typeface="Segoe UI Semilight" panose="020B0402040204020203" pitchFamily="34" charset="0"/>
                        </a:rPr>
                        <a:t>Anders</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897538500"/>
                  </a:ext>
                </a:extLst>
              </a:tr>
              <a:tr h="430289">
                <a:tc>
                  <a:txBody>
                    <a:bodyPr/>
                    <a:lstStyle/>
                    <a:p>
                      <a:pPr algn="l" fontAlgn="t"/>
                      <a:r>
                        <a:rPr lang="en-CA" sz="1100" b="0" i="0" u="none" strike="noStrike" dirty="0">
                          <a:solidFill>
                            <a:schemeClr val="tx2"/>
                          </a:solidFill>
                          <a:effectLst/>
                          <a:latin typeface="Segoe UI Semilight" panose="020B0402040204020203" pitchFamily="34" charset="0"/>
                          <a:cs typeface="Segoe UI Semilight" panose="020B0402040204020203" pitchFamily="34" charset="0"/>
                        </a:rPr>
                        <a:t>17:30</a:t>
                      </a:r>
                    </a:p>
                  </a:txBody>
                  <a:tcPr marL="137160" marR="137160" marT="137160" marB="137160">
                    <a:lnL>
                      <a:noFill/>
                    </a:lnL>
                    <a:lnR>
                      <a:noFill/>
                    </a:lnR>
                    <a:lnT w="19050" cap="flat" cmpd="sng" algn="ctr">
                      <a:solidFill>
                        <a:schemeClr val="bg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CA" sz="1100" b="0" i="0" u="none" strike="noStrike" dirty="0" err="1">
                          <a:solidFill>
                            <a:schemeClr val="tx2"/>
                          </a:solidFill>
                          <a:effectLst/>
                          <a:latin typeface="Segoe UI Semilight" panose="020B0402040204020203" pitchFamily="34" charset="0"/>
                          <a:cs typeface="Segoe UI Semilight" panose="020B0402040204020203" pitchFamily="34" charset="0"/>
                        </a:rPr>
                        <a:t>Afslutning</a:t>
                      </a:r>
                      <a:endParaRPr lang="en-CA" sz="11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US" sz="11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967328759"/>
                  </a:ext>
                </a:extLst>
              </a:tr>
            </a:tbl>
          </a:graphicData>
        </a:graphic>
      </p:graphicFrame>
    </p:spTree>
    <p:extLst>
      <p:ext uri="{BB962C8B-B14F-4D97-AF65-F5344CB8AC3E}">
        <p14:creationId xmlns:p14="http://schemas.microsoft.com/office/powerpoint/2010/main" val="39006354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89853B-2661-4576-8D43-9A4AF6E53D95}"/>
              </a:ext>
            </a:extLst>
          </p:cNvPr>
          <p:cNvSpPr>
            <a:spLocks noGrp="1"/>
          </p:cNvSpPr>
          <p:nvPr>
            <p:ph type="title"/>
          </p:nvPr>
        </p:nvSpPr>
        <p:spPr/>
        <p:txBody>
          <a:bodyPr/>
          <a:lstStyle/>
          <a:p>
            <a:r>
              <a:rPr lang="da-DK" dirty="0"/>
              <a:t>Download </a:t>
            </a:r>
            <a:r>
              <a:rPr lang="da-DK" dirty="0" err="1"/>
              <a:t>hands-on</a:t>
            </a:r>
            <a:r>
              <a:rPr lang="da-DK" dirty="0"/>
              <a:t> labs:</a:t>
            </a:r>
            <a:br>
              <a:rPr lang="da-DK" dirty="0"/>
            </a:br>
            <a:r>
              <a:rPr lang="da-DK" dirty="0"/>
              <a:t>https://github.com/andersdissing/OfficeBootcamp-2017-11-16</a:t>
            </a:r>
          </a:p>
        </p:txBody>
      </p:sp>
      <p:sp>
        <p:nvSpPr>
          <p:cNvPr id="5" name="Text Placeholder 4">
            <a:extLst>
              <a:ext uri="{FF2B5EF4-FFF2-40B4-BE49-F238E27FC236}">
                <a16:creationId xmlns:a16="http://schemas.microsoft.com/office/drawing/2014/main" id="{B7943E9A-A40E-4A48-BC47-D6D0E8853C9E}"/>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3452424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7504D1-4025-4AFF-8AFF-75D384D44F95}"/>
              </a:ext>
            </a:extLst>
          </p:cNvPr>
          <p:cNvSpPr/>
          <p:nvPr/>
        </p:nvSpPr>
        <p:spPr bwMode="auto">
          <a:xfrm>
            <a:off x="0" y="1860169"/>
            <a:ext cx="8125428" cy="425994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p:txBody>
          <a:bodyPr/>
          <a:lstStyle/>
          <a:p>
            <a:r>
              <a:rPr lang="en-US" dirty="0"/>
              <a:t>Speaker introduction (optional)</a:t>
            </a:r>
          </a:p>
        </p:txBody>
      </p:sp>
      <p:sp>
        <p:nvSpPr>
          <p:cNvPr id="5" name="Text Placeholder 4"/>
          <p:cNvSpPr>
            <a:spLocks noGrp="1"/>
          </p:cNvSpPr>
          <p:nvPr>
            <p:ph type="body" sz="quarter" idx="10"/>
          </p:nvPr>
        </p:nvSpPr>
        <p:spPr/>
        <p:txBody>
          <a:bodyPr/>
          <a:lstStyle/>
          <a:p>
            <a:r>
              <a:rPr lang="en-US" dirty="0"/>
              <a:t>&lt;Speaker’s bio&gt; </a:t>
            </a:r>
          </a:p>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Nunc vitae </a:t>
            </a:r>
            <a:r>
              <a:rPr lang="en-US" dirty="0" err="1"/>
              <a:t>justo</a:t>
            </a:r>
            <a:r>
              <a:rPr lang="en-US" dirty="0"/>
              <a:t> </a:t>
            </a:r>
            <a:r>
              <a:rPr lang="en-US" dirty="0" err="1"/>
              <a:t>nisl</a:t>
            </a:r>
            <a:r>
              <a:rPr lang="en-US" dirty="0"/>
              <a:t>. </a:t>
            </a:r>
            <a:r>
              <a:rPr lang="en-US" dirty="0" err="1"/>
              <a:t>Nulla</a:t>
            </a:r>
            <a:r>
              <a:rPr lang="en-US" dirty="0"/>
              <a:t> </a:t>
            </a:r>
            <a:r>
              <a:rPr lang="en-US" dirty="0" err="1"/>
              <a:t>posuere</a:t>
            </a:r>
            <a:r>
              <a:rPr lang="en-US" dirty="0"/>
              <a:t> gravida </a:t>
            </a:r>
            <a:r>
              <a:rPr lang="en-US" dirty="0" err="1"/>
              <a:t>enim</a:t>
            </a:r>
            <a:r>
              <a:rPr lang="en-US" dirty="0"/>
              <a:t> </a:t>
            </a:r>
            <a:r>
              <a:rPr lang="en-US" dirty="0" err="1"/>
              <a:t>ut</a:t>
            </a:r>
            <a:r>
              <a:rPr lang="en-US" dirty="0"/>
              <a:t> </a:t>
            </a:r>
            <a:r>
              <a:rPr lang="en-US" dirty="0" err="1"/>
              <a:t>tincidunt</a:t>
            </a:r>
            <a:r>
              <a:rPr lang="en-US" dirty="0"/>
              <a:t>. </a:t>
            </a:r>
          </a:p>
          <a:p>
            <a:r>
              <a:rPr lang="en-US" dirty="0" err="1"/>
              <a:t>Ut</a:t>
            </a:r>
            <a:r>
              <a:rPr lang="en-US" dirty="0"/>
              <a:t> id </a:t>
            </a:r>
            <a:r>
              <a:rPr lang="en-US" dirty="0" err="1"/>
              <a:t>hendrerit</a:t>
            </a:r>
            <a:r>
              <a:rPr lang="en-US" dirty="0"/>
              <a:t> </a:t>
            </a:r>
            <a:r>
              <a:rPr lang="en-US" dirty="0" err="1"/>
              <a:t>felis</a:t>
            </a:r>
            <a:r>
              <a:rPr lang="en-US" dirty="0"/>
              <a:t>. </a:t>
            </a:r>
            <a:r>
              <a:rPr lang="en-US" dirty="0" err="1"/>
              <a:t>Donec</a:t>
            </a:r>
            <a:r>
              <a:rPr lang="en-US" dirty="0"/>
              <a:t> </a:t>
            </a:r>
            <a:r>
              <a:rPr lang="en-US" dirty="0" err="1"/>
              <a:t>vel</a:t>
            </a:r>
            <a:r>
              <a:rPr lang="en-US" dirty="0"/>
              <a:t> </a:t>
            </a:r>
            <a:r>
              <a:rPr lang="en-US" dirty="0" err="1"/>
              <a:t>leo</a:t>
            </a:r>
            <a:r>
              <a:rPr lang="en-US" dirty="0"/>
              <a:t> </a:t>
            </a:r>
            <a:r>
              <a:rPr lang="en-US" dirty="0" err="1"/>
              <a:t>dignissim</a:t>
            </a:r>
            <a:r>
              <a:rPr lang="en-US" dirty="0"/>
              <a:t>, </a:t>
            </a:r>
            <a:r>
              <a:rPr lang="en-US" dirty="0" err="1"/>
              <a:t>ullamcorper</a:t>
            </a:r>
            <a:r>
              <a:rPr lang="en-US" dirty="0"/>
              <a:t> </a:t>
            </a:r>
            <a:r>
              <a:rPr lang="en-US" dirty="0" err="1"/>
              <a:t>sapien</a:t>
            </a:r>
            <a:r>
              <a:rPr lang="en-US" dirty="0"/>
              <a:t> sit </a:t>
            </a:r>
            <a:r>
              <a:rPr lang="en-US" dirty="0" err="1"/>
              <a:t>amet</a:t>
            </a:r>
            <a:r>
              <a:rPr lang="en-US" dirty="0"/>
              <a:t>, </a:t>
            </a:r>
            <a:r>
              <a:rPr lang="en-US" dirty="0" err="1"/>
              <a:t>ornare</a:t>
            </a:r>
            <a:r>
              <a:rPr lang="en-US" dirty="0"/>
              <a:t> sem. </a:t>
            </a:r>
            <a:r>
              <a:rPr lang="en-US" dirty="0" err="1"/>
              <a:t>Mauris</a:t>
            </a:r>
            <a:r>
              <a:rPr lang="en-US" dirty="0"/>
              <a:t> </a:t>
            </a:r>
            <a:r>
              <a:rPr lang="en-US" dirty="0" err="1"/>
              <a:t>euismod</a:t>
            </a:r>
            <a:r>
              <a:rPr lang="en-US" dirty="0"/>
              <a:t> </a:t>
            </a:r>
            <a:r>
              <a:rPr lang="en-US" dirty="0" err="1"/>
              <a:t>mollis</a:t>
            </a:r>
            <a:r>
              <a:rPr lang="en-US" dirty="0"/>
              <a:t> </a:t>
            </a:r>
            <a:r>
              <a:rPr lang="en-US" dirty="0" err="1"/>
              <a:t>molestie</a:t>
            </a:r>
            <a:r>
              <a:rPr lang="en-US" dirty="0"/>
              <a:t>. </a:t>
            </a:r>
            <a:r>
              <a:rPr lang="en-US" dirty="0" err="1"/>
              <a:t>Phasellus</a:t>
            </a:r>
            <a:r>
              <a:rPr lang="en-US" dirty="0"/>
              <a:t> </a:t>
            </a:r>
            <a:r>
              <a:rPr lang="en-US" dirty="0" err="1"/>
              <a:t>metus</a:t>
            </a:r>
            <a:r>
              <a:rPr lang="en-US" dirty="0"/>
              <a:t> </a:t>
            </a:r>
            <a:r>
              <a:rPr lang="en-US" dirty="0" err="1"/>
              <a:t>nunc</a:t>
            </a:r>
            <a:r>
              <a:rPr lang="en-US" dirty="0"/>
              <a:t>, lacinia </a:t>
            </a:r>
            <a:r>
              <a:rPr lang="en-US" dirty="0" err="1"/>
              <a:t>eget</a:t>
            </a:r>
            <a:r>
              <a:rPr lang="en-US" dirty="0"/>
              <a:t> </a:t>
            </a:r>
            <a:r>
              <a:rPr lang="en-US" dirty="0" err="1"/>
              <a:t>euismod</a:t>
            </a:r>
            <a:r>
              <a:rPr lang="en-US" dirty="0"/>
              <a:t> non, </a:t>
            </a:r>
            <a:r>
              <a:rPr lang="en-US" dirty="0" err="1"/>
              <a:t>vehicula</a:t>
            </a:r>
            <a:r>
              <a:rPr lang="en-US" dirty="0"/>
              <a:t> </a:t>
            </a:r>
            <a:r>
              <a:rPr lang="en-US" dirty="0" err="1"/>
              <a:t>vel</a:t>
            </a:r>
            <a:r>
              <a:rPr lang="en-US" dirty="0"/>
              <a:t> </a:t>
            </a:r>
            <a:r>
              <a:rPr lang="en-US" dirty="0" err="1"/>
              <a:t>nunc</a:t>
            </a:r>
            <a:r>
              <a:rPr lang="en-US" dirty="0"/>
              <a:t>. Nunc </a:t>
            </a:r>
            <a:r>
              <a:rPr lang="en-US" dirty="0" err="1"/>
              <a:t>posuere</a:t>
            </a:r>
            <a:r>
              <a:rPr lang="en-US" dirty="0"/>
              <a:t> </a:t>
            </a:r>
            <a:r>
              <a:rPr lang="en-US" dirty="0" err="1"/>
              <a:t>elementum</a:t>
            </a:r>
            <a:r>
              <a:rPr lang="en-US" dirty="0"/>
              <a:t> </a:t>
            </a:r>
            <a:r>
              <a:rPr lang="en-US" dirty="0" err="1"/>
              <a:t>rutrum</a:t>
            </a:r>
            <a:r>
              <a:rPr lang="en-US" dirty="0"/>
              <a:t>. </a:t>
            </a:r>
          </a:p>
          <a:p>
            <a:r>
              <a:rPr lang="en-US" dirty="0" err="1"/>
              <a:t>Nullam</a:t>
            </a:r>
            <a:r>
              <a:rPr lang="en-US" dirty="0"/>
              <a:t> pharetra, ligula </a:t>
            </a:r>
            <a:r>
              <a:rPr lang="en-US" dirty="0" err="1"/>
              <a:t>vel</a:t>
            </a:r>
            <a:r>
              <a:rPr lang="en-US" dirty="0"/>
              <a:t> </a:t>
            </a:r>
            <a:r>
              <a:rPr lang="en-US" dirty="0" err="1"/>
              <a:t>elementum</a:t>
            </a:r>
            <a:r>
              <a:rPr lang="en-US" dirty="0"/>
              <a:t> </a:t>
            </a:r>
            <a:r>
              <a:rPr lang="en-US" dirty="0" err="1"/>
              <a:t>mattis</a:t>
            </a:r>
            <a:r>
              <a:rPr lang="en-US" dirty="0"/>
              <a:t>, </a:t>
            </a:r>
            <a:r>
              <a:rPr lang="en-US" dirty="0" err="1"/>
              <a:t>leo</a:t>
            </a:r>
            <a:r>
              <a:rPr lang="en-US" dirty="0"/>
              <a:t> </a:t>
            </a:r>
            <a:r>
              <a:rPr lang="en-US" dirty="0" err="1"/>
              <a:t>sapien</a:t>
            </a:r>
            <a:r>
              <a:rPr lang="en-US" dirty="0"/>
              <a:t> </a:t>
            </a:r>
            <a:r>
              <a:rPr lang="en-US" dirty="0" err="1"/>
              <a:t>iaculis</a:t>
            </a:r>
            <a:r>
              <a:rPr lang="en-US" dirty="0"/>
              <a:t> </a:t>
            </a:r>
            <a:r>
              <a:rPr lang="en-US" dirty="0" err="1"/>
              <a:t>quam</a:t>
            </a:r>
            <a:r>
              <a:rPr lang="en-US" dirty="0"/>
              <a:t>, </a:t>
            </a:r>
            <a:r>
              <a:rPr lang="en-US" dirty="0" err="1"/>
              <a:t>sed</a:t>
            </a:r>
            <a:r>
              <a:rPr lang="en-US" dirty="0"/>
              <a:t> </a:t>
            </a:r>
            <a:r>
              <a:rPr lang="en-US" dirty="0" err="1"/>
              <a:t>rhoncus</a:t>
            </a:r>
            <a:r>
              <a:rPr lang="en-US" dirty="0"/>
              <a:t> dui </a:t>
            </a:r>
            <a:r>
              <a:rPr lang="en-US" dirty="0" err="1"/>
              <a:t>elit</a:t>
            </a:r>
            <a:r>
              <a:rPr lang="en-US" dirty="0"/>
              <a:t> </a:t>
            </a:r>
            <a:r>
              <a:rPr lang="en-US" dirty="0" err="1"/>
              <a:t>sed</a:t>
            </a:r>
            <a:r>
              <a:rPr lang="en-US" dirty="0"/>
              <a:t> </a:t>
            </a:r>
            <a:r>
              <a:rPr lang="en-US" dirty="0" err="1"/>
              <a:t>nulla</a:t>
            </a:r>
            <a:r>
              <a:rPr lang="en-US" dirty="0"/>
              <a:t>. </a:t>
            </a:r>
            <a:r>
              <a:rPr lang="en-US" dirty="0" err="1"/>
              <a:t>Suspendisse</a:t>
            </a:r>
            <a:r>
              <a:rPr lang="en-US" dirty="0"/>
              <a:t> vitae libero </a:t>
            </a:r>
            <a:r>
              <a:rPr lang="en-US" dirty="0" err="1"/>
              <a:t>erat</a:t>
            </a:r>
            <a:r>
              <a:rPr lang="en-US" dirty="0"/>
              <a:t>. Integer </a:t>
            </a:r>
            <a:r>
              <a:rPr lang="en-US" dirty="0" err="1"/>
              <a:t>sollicitudin</a:t>
            </a:r>
            <a:r>
              <a:rPr lang="en-US" dirty="0"/>
              <a:t> </a:t>
            </a:r>
            <a:r>
              <a:rPr lang="en-US" dirty="0" err="1"/>
              <a:t>lectus</a:t>
            </a:r>
            <a:r>
              <a:rPr lang="en-US" dirty="0"/>
              <a:t> et </a:t>
            </a:r>
            <a:r>
              <a:rPr lang="en-US" dirty="0" err="1"/>
              <a:t>metus</a:t>
            </a:r>
            <a:r>
              <a:rPr lang="en-US" dirty="0"/>
              <a:t> </a:t>
            </a:r>
            <a:r>
              <a:rPr lang="en-US" dirty="0" err="1"/>
              <a:t>ultricies</a:t>
            </a:r>
            <a:r>
              <a:rPr lang="en-US" dirty="0"/>
              <a:t> </a:t>
            </a:r>
            <a:r>
              <a:rPr lang="en-US" dirty="0" err="1"/>
              <a:t>aliquet</a:t>
            </a:r>
            <a:r>
              <a:rPr lang="en-US" dirty="0"/>
              <a:t>. </a:t>
            </a:r>
          </a:p>
        </p:txBody>
      </p:sp>
      <p:pic>
        <p:nvPicPr>
          <p:cNvPr id="37" name="Picture Placeholder 36" descr="A person standing in front of a store&#10;&#10;Description generated with very high confidence">
            <a:extLst>
              <a:ext uri="{FF2B5EF4-FFF2-40B4-BE49-F238E27FC236}">
                <a16:creationId xmlns:a16="http://schemas.microsoft.com/office/drawing/2014/main" id="{79274449-45B0-4F6A-9D0B-76142A06CA40}"/>
              </a:ext>
            </a:extLst>
          </p:cNvPr>
          <p:cNvPicPr>
            <a:picLocks noGrp="1" noChangeAspect="1"/>
          </p:cNvPicPr>
          <p:nvPr>
            <p:ph type="pic" sz="quarter" idx="20"/>
          </p:nvPr>
        </p:nvPicPr>
        <p:blipFill rotWithShape="1">
          <a:blip r:embed="rId3" cstate="print">
            <a:extLst>
              <a:ext uri="{28A0092B-C50C-407E-A947-70E740481C1C}">
                <a14:useLocalDpi xmlns:a14="http://schemas.microsoft.com/office/drawing/2010/main"/>
              </a:ext>
            </a:extLst>
          </a:blip>
          <a:srcRect/>
          <a:stretch/>
        </p:blipFill>
        <p:spPr>
          <a:xfrm>
            <a:off x="8518967" y="1860169"/>
            <a:ext cx="3160713" cy="2824163"/>
          </a:xfrm>
        </p:spPr>
      </p:pic>
    </p:spTree>
    <p:extLst>
      <p:ext uri="{BB962C8B-B14F-4D97-AF65-F5344CB8AC3E}">
        <p14:creationId xmlns:p14="http://schemas.microsoft.com/office/powerpoint/2010/main" val="213702160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7504D1-4025-4AFF-8AFF-75D384D44F95}"/>
              </a:ext>
            </a:extLst>
          </p:cNvPr>
          <p:cNvSpPr/>
          <p:nvPr/>
        </p:nvSpPr>
        <p:spPr bwMode="auto">
          <a:xfrm>
            <a:off x="0" y="1860169"/>
            <a:ext cx="8125428" cy="425994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p:txBody>
          <a:bodyPr/>
          <a:lstStyle/>
          <a:p>
            <a:r>
              <a:rPr lang="en-US"/>
              <a:t>Tak til Pointwork</a:t>
            </a:r>
            <a:endParaRPr lang="en-US" dirty="0"/>
          </a:p>
        </p:txBody>
      </p:sp>
      <p:sp>
        <p:nvSpPr>
          <p:cNvPr id="5" name="Text Placeholder 4"/>
          <p:cNvSpPr>
            <a:spLocks noGrp="1"/>
          </p:cNvSpPr>
          <p:nvPr>
            <p:ph type="body" sz="quarter" idx="10"/>
          </p:nvPr>
        </p:nvSpPr>
        <p:spPr/>
        <p:txBody>
          <a:bodyPr>
            <a:noAutofit/>
          </a:bodyPr>
          <a:lstStyle/>
          <a:p>
            <a:r>
              <a:rPr lang="en-US" dirty="0" err="1"/>
              <a:t>Tak</a:t>
            </a:r>
            <a:r>
              <a:rPr lang="en-US" dirty="0"/>
              <a:t> </a:t>
            </a:r>
            <a:r>
              <a:rPr lang="en-US" dirty="0" err="1"/>
              <a:t>til</a:t>
            </a:r>
            <a:r>
              <a:rPr lang="en-US" dirty="0"/>
              <a:t> Pointwork for at </a:t>
            </a:r>
            <a:r>
              <a:rPr lang="en-US" dirty="0" err="1"/>
              <a:t>hjælp</a:t>
            </a:r>
            <a:r>
              <a:rPr lang="en-US" dirty="0"/>
              <a:t> under </a:t>
            </a:r>
            <a:r>
              <a:rPr lang="en-US" dirty="0" err="1"/>
              <a:t>dagen</a:t>
            </a:r>
            <a:r>
              <a:rPr lang="en-US" dirty="0"/>
              <a:t> med hands-on labs.</a:t>
            </a:r>
          </a:p>
        </p:txBody>
      </p:sp>
      <p:pic>
        <p:nvPicPr>
          <p:cNvPr id="37" name="Picture Placeholder 36" descr="A person standing in front of a store&#10;&#10;Description generated with very high confidence">
            <a:extLst>
              <a:ext uri="{FF2B5EF4-FFF2-40B4-BE49-F238E27FC236}">
                <a16:creationId xmlns:a16="http://schemas.microsoft.com/office/drawing/2014/main" id="{79274449-45B0-4F6A-9D0B-76142A06CA40}"/>
              </a:ext>
            </a:extLst>
          </p:cNvPr>
          <p:cNvPicPr>
            <a:picLocks noGrp="1" noChangeAspect="1"/>
          </p:cNvPicPr>
          <p:nvPr>
            <p:ph type="pic" sz="quarter" idx="20"/>
          </p:nvPr>
        </p:nvPicPr>
        <p:blipFill rotWithShape="1">
          <a:blip r:embed="rId3" cstate="print">
            <a:extLst>
              <a:ext uri="{28A0092B-C50C-407E-A947-70E740481C1C}">
                <a14:useLocalDpi xmlns:a14="http://schemas.microsoft.com/office/drawing/2010/main"/>
              </a:ext>
            </a:extLst>
          </a:blip>
          <a:srcRect/>
          <a:stretch/>
        </p:blipFill>
        <p:spPr>
          <a:xfrm>
            <a:off x="8518967" y="1860169"/>
            <a:ext cx="3160713" cy="2824163"/>
          </a:xfrm>
        </p:spPr>
      </p:pic>
    </p:spTree>
    <p:extLst>
      <p:ext uri="{BB962C8B-B14F-4D97-AF65-F5344CB8AC3E}">
        <p14:creationId xmlns:p14="http://schemas.microsoft.com/office/powerpoint/2010/main" val="151530760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CDDA6E01-C9B3-4F18-B4FF-5E842B3981CF}"/>
              </a:ext>
            </a:extLst>
          </p:cNvPr>
          <p:cNvSpPr>
            <a:spLocks noGrp="1"/>
          </p:cNvSpPr>
          <p:nvPr>
            <p:ph type="title"/>
          </p:nvPr>
        </p:nvSpPr>
        <p:spPr>
          <a:noFill/>
        </p:spPr>
        <p:txBody>
          <a:bodyPr/>
          <a:lstStyle/>
          <a:p>
            <a:r>
              <a:rPr lang="da-DK" dirty="0"/>
              <a:t>Telefon, kaffe og wc</a:t>
            </a:r>
          </a:p>
        </p:txBody>
      </p:sp>
    </p:spTree>
    <p:extLst>
      <p:ext uri="{BB962C8B-B14F-4D97-AF65-F5344CB8AC3E}">
        <p14:creationId xmlns:p14="http://schemas.microsoft.com/office/powerpoint/2010/main" val="217182929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CDDA6E01-C9B3-4F18-B4FF-5E842B3981CF}"/>
              </a:ext>
            </a:extLst>
          </p:cNvPr>
          <p:cNvSpPr>
            <a:spLocks noGrp="1"/>
          </p:cNvSpPr>
          <p:nvPr>
            <p:ph type="title"/>
          </p:nvPr>
        </p:nvSpPr>
        <p:spPr>
          <a:noFill/>
        </p:spPr>
        <p:txBody>
          <a:bodyPr/>
          <a:lstStyle/>
          <a:p>
            <a:r>
              <a:rPr lang="da-DK" dirty="0" err="1"/>
              <a:t>Dev</a:t>
            </a:r>
            <a:r>
              <a:rPr lang="da-DK" dirty="0"/>
              <a:t> </a:t>
            </a:r>
            <a:r>
              <a:rPr lang="da-DK" dirty="0" err="1"/>
              <a:t>Tenants</a:t>
            </a:r>
            <a:endParaRPr lang="da-DK" dirty="0"/>
          </a:p>
        </p:txBody>
      </p:sp>
      <p:sp>
        <p:nvSpPr>
          <p:cNvPr id="13" name="Picture Placeholder 12">
            <a:extLst>
              <a:ext uri="{FF2B5EF4-FFF2-40B4-BE49-F238E27FC236}">
                <a16:creationId xmlns:a16="http://schemas.microsoft.com/office/drawing/2014/main" id="{5A6897B4-F68F-4FFF-A55B-D98D7BB5B2F9}"/>
              </a:ext>
            </a:extLst>
          </p:cNvPr>
          <p:cNvSpPr>
            <a:spLocks noGrp="1"/>
          </p:cNvSpPr>
          <p:nvPr>
            <p:ph type="pic" sz="quarter" idx="10"/>
          </p:nvPr>
        </p:nvSpPr>
        <p:spPr/>
      </p:sp>
      <p:sp>
        <p:nvSpPr>
          <p:cNvPr id="15" name="Title 11">
            <a:extLst>
              <a:ext uri="{FF2B5EF4-FFF2-40B4-BE49-F238E27FC236}">
                <a16:creationId xmlns:a16="http://schemas.microsoft.com/office/drawing/2014/main" id="{7DC8F082-B449-4959-AA52-494E01BC1D77}"/>
              </a:ext>
            </a:extLst>
          </p:cNvPr>
          <p:cNvSpPr txBox="1">
            <a:spLocks/>
          </p:cNvSpPr>
          <p:nvPr/>
        </p:nvSpPr>
        <p:spPr>
          <a:xfrm>
            <a:off x="465138" y="1149073"/>
            <a:ext cx="5653087" cy="1641475"/>
          </a:xfrm>
          <a:prstGeom prst="rect">
            <a:avLst/>
          </a:prstGeom>
          <a:noFill/>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marL="342900" indent="-342900">
              <a:buFont typeface="Arial" panose="020B0604020202020204" pitchFamily="34" charset="0"/>
              <a:buChar char="•"/>
            </a:pPr>
            <a:r>
              <a:rPr lang="da-DK" sz="2000" dirty="0" err="1">
                <a:latin typeface="+mn-lt"/>
              </a:rPr>
              <a:t>Dev</a:t>
            </a:r>
            <a:r>
              <a:rPr lang="da-DK" sz="2000" dirty="0">
                <a:latin typeface="+mn-lt"/>
              </a:rPr>
              <a:t> </a:t>
            </a:r>
            <a:r>
              <a:rPr lang="da-DK" sz="2000" dirty="0" err="1">
                <a:latin typeface="+mn-lt"/>
              </a:rPr>
              <a:t>Tenants</a:t>
            </a:r>
            <a:r>
              <a:rPr lang="da-DK" sz="2000" dirty="0">
                <a:latin typeface="+mn-lt"/>
              </a:rPr>
              <a:t> med Content </a:t>
            </a:r>
            <a:r>
              <a:rPr lang="da-DK" sz="2000" dirty="0" err="1">
                <a:latin typeface="+mn-lt"/>
              </a:rPr>
              <a:t>packs</a:t>
            </a:r>
            <a:r>
              <a:rPr lang="da-DK" sz="2000" dirty="0">
                <a:latin typeface="+mn-lt"/>
              </a:rPr>
              <a:t>: Commercial og </a:t>
            </a:r>
            <a:r>
              <a:rPr lang="da-DK" sz="2000" dirty="0" err="1">
                <a:latin typeface="+mn-lt"/>
              </a:rPr>
              <a:t>Dev</a:t>
            </a:r>
            <a:r>
              <a:rPr lang="da-DK" sz="2000" dirty="0">
                <a:latin typeface="+mn-lt"/>
              </a:rPr>
              <a:t> </a:t>
            </a:r>
            <a:r>
              <a:rPr lang="da-DK" sz="2000" dirty="0" err="1">
                <a:latin typeface="+mn-lt"/>
              </a:rPr>
              <a:t>Tenant</a:t>
            </a:r>
            <a:endParaRPr lang="da-DK" sz="2000" dirty="0">
              <a:latin typeface="+mn-lt"/>
            </a:endParaRPr>
          </a:p>
          <a:p>
            <a:pPr marL="342900" indent="-342900">
              <a:buFont typeface="Arial" panose="020B0604020202020204" pitchFamily="34" charset="0"/>
              <a:buChar char="•"/>
            </a:pPr>
            <a:r>
              <a:rPr lang="da-DK" sz="2000" dirty="0">
                <a:latin typeface="+mn-lt"/>
              </a:rPr>
              <a:t>Log ind, </a:t>
            </a:r>
            <a:r>
              <a:rPr lang="da-DK" sz="2000" dirty="0">
                <a:latin typeface="+mn-lt"/>
                <a:hlinkClick r:id="rId2"/>
              </a:rPr>
              <a:t>https://www.office.com/</a:t>
            </a:r>
            <a:endParaRPr lang="da-DK" sz="2000" dirty="0">
              <a:latin typeface="+mn-lt"/>
            </a:endParaRPr>
          </a:p>
          <a:p>
            <a:pPr marL="342900" indent="-342900">
              <a:buFont typeface="Arial" panose="020B0604020202020204" pitchFamily="34" charset="0"/>
              <a:buChar char="•"/>
            </a:pPr>
            <a:endParaRPr lang="da-DK" sz="2000" dirty="0">
              <a:latin typeface="+mn-lt"/>
            </a:endParaRPr>
          </a:p>
        </p:txBody>
      </p:sp>
    </p:spTree>
    <p:extLst>
      <p:ext uri="{BB962C8B-B14F-4D97-AF65-F5344CB8AC3E}">
        <p14:creationId xmlns:p14="http://schemas.microsoft.com/office/powerpoint/2010/main" val="33718844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CDDA6E01-C9B3-4F18-B4FF-5E842B3981CF}"/>
              </a:ext>
            </a:extLst>
          </p:cNvPr>
          <p:cNvSpPr>
            <a:spLocks noGrp="1"/>
          </p:cNvSpPr>
          <p:nvPr>
            <p:ph type="title"/>
          </p:nvPr>
        </p:nvSpPr>
        <p:spPr>
          <a:noFill/>
        </p:spPr>
        <p:txBody>
          <a:bodyPr/>
          <a:lstStyle/>
          <a:p>
            <a:r>
              <a:rPr lang="da-DK" dirty="0"/>
              <a:t>Andre møder</a:t>
            </a:r>
          </a:p>
        </p:txBody>
      </p:sp>
      <p:sp>
        <p:nvSpPr>
          <p:cNvPr id="13" name="Picture Placeholder 12">
            <a:extLst>
              <a:ext uri="{FF2B5EF4-FFF2-40B4-BE49-F238E27FC236}">
                <a16:creationId xmlns:a16="http://schemas.microsoft.com/office/drawing/2014/main" id="{5A6897B4-F68F-4FFF-A55B-D98D7BB5B2F9}"/>
              </a:ext>
            </a:extLst>
          </p:cNvPr>
          <p:cNvSpPr>
            <a:spLocks noGrp="1"/>
          </p:cNvSpPr>
          <p:nvPr>
            <p:ph type="pic" sz="quarter" idx="10"/>
          </p:nvPr>
        </p:nvSpPr>
        <p:spPr/>
      </p:sp>
      <p:sp>
        <p:nvSpPr>
          <p:cNvPr id="15" name="Title 11">
            <a:extLst>
              <a:ext uri="{FF2B5EF4-FFF2-40B4-BE49-F238E27FC236}">
                <a16:creationId xmlns:a16="http://schemas.microsoft.com/office/drawing/2014/main" id="{7DC8F082-B449-4959-AA52-494E01BC1D77}"/>
              </a:ext>
            </a:extLst>
          </p:cNvPr>
          <p:cNvSpPr txBox="1">
            <a:spLocks/>
          </p:cNvSpPr>
          <p:nvPr/>
        </p:nvSpPr>
        <p:spPr>
          <a:xfrm>
            <a:off x="465138" y="1149073"/>
            <a:ext cx="5653087" cy="776238"/>
          </a:xfrm>
          <a:prstGeom prst="rect">
            <a:avLst/>
          </a:prstGeom>
          <a:noFill/>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marL="342900" indent="-342900">
              <a:buFont typeface="Arial" panose="020B0604020202020204" pitchFamily="34" charset="0"/>
              <a:buChar char="•"/>
            </a:pPr>
            <a:r>
              <a:rPr lang="da-DK" sz="2000" dirty="0">
                <a:latin typeface="+mn-lt"/>
              </a:rPr>
              <a:t>Endnu ikke planlagt møde omkring GDPR og Office 365</a:t>
            </a:r>
          </a:p>
          <a:p>
            <a:pPr marL="342900" indent="-342900">
              <a:buFont typeface="Arial" panose="020B0604020202020204" pitchFamily="34" charset="0"/>
              <a:buChar char="•"/>
            </a:pPr>
            <a:r>
              <a:rPr lang="da-DK" sz="2000" dirty="0">
                <a:latin typeface="+mn-lt"/>
              </a:rPr>
              <a:t>SharePoint </a:t>
            </a:r>
            <a:r>
              <a:rPr lang="da-DK" sz="2000" dirty="0" err="1">
                <a:latin typeface="+mn-lt"/>
              </a:rPr>
              <a:t>dinner</a:t>
            </a:r>
            <a:endParaRPr lang="da-DK" sz="2000" dirty="0">
              <a:latin typeface="+mn-lt"/>
            </a:endParaRPr>
          </a:p>
        </p:txBody>
      </p:sp>
    </p:spTree>
    <p:extLst>
      <p:ext uri="{BB962C8B-B14F-4D97-AF65-F5344CB8AC3E}">
        <p14:creationId xmlns:p14="http://schemas.microsoft.com/office/powerpoint/2010/main" val="428335271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86F218-5AC5-4A5E-A2A1-589F857FFD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1942065" y="1"/>
            <a:ext cx="10494410" cy="6994524"/>
          </a:xfrm>
          <a:prstGeom prst="rect">
            <a:avLst/>
          </a:prstGeom>
        </p:spPr>
      </p:pic>
      <p:sp>
        <p:nvSpPr>
          <p:cNvPr id="7" name="Rectangle 6">
            <a:extLst>
              <a:ext uri="{FF2B5EF4-FFF2-40B4-BE49-F238E27FC236}">
                <a16:creationId xmlns:a16="http://schemas.microsoft.com/office/drawing/2014/main" id="{C21E3DAA-E7DE-4604-8F6A-AC44843750AE}"/>
              </a:ext>
            </a:extLst>
          </p:cNvPr>
          <p:cNvSpPr/>
          <p:nvPr/>
        </p:nvSpPr>
        <p:spPr bwMode="auto">
          <a:xfrm>
            <a:off x="1331089" y="0"/>
            <a:ext cx="7776950" cy="6994525"/>
          </a:xfrm>
          <a:prstGeom prst="rect">
            <a:avLst/>
          </a:prstGeom>
          <a:gradFill flip="none" rotWithShape="1">
            <a:gsLst>
              <a:gs pos="53000">
                <a:srgbClr val="2F2F2F">
                  <a:alpha val="91000"/>
                </a:srgbClr>
              </a:gs>
              <a:gs pos="0">
                <a:schemeClr val="bg2"/>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899478"/>
            <a:ext cx="7604124" cy="928370"/>
          </a:xfrm>
        </p:spPr>
        <p:txBody>
          <a:bodyPr/>
          <a:lstStyle/>
          <a:p>
            <a:r>
              <a:rPr lang="en-US" dirty="0"/>
              <a:t>Call to action</a:t>
            </a:r>
          </a:p>
        </p:txBody>
      </p:sp>
      <p:sp>
        <p:nvSpPr>
          <p:cNvPr id="2" name="Rectangle 1">
            <a:extLst>
              <a:ext uri="{FF2B5EF4-FFF2-40B4-BE49-F238E27FC236}">
                <a16:creationId xmlns:a16="http://schemas.microsoft.com/office/drawing/2014/main" id="{762CFC33-AAB0-42A4-8CDC-DB5395DB3ED7}"/>
              </a:ext>
            </a:extLst>
          </p:cNvPr>
          <p:cNvSpPr/>
          <p:nvPr/>
        </p:nvSpPr>
        <p:spPr>
          <a:xfrm>
            <a:off x="-1" y="-691604"/>
            <a:ext cx="12436475" cy="600164"/>
          </a:xfrm>
          <a:prstGeom prst="rect">
            <a:avLst/>
          </a:prstGeom>
          <a:solidFill>
            <a:srgbClr val="FFFF00"/>
          </a:solidFill>
        </p:spPr>
        <p:txBody>
          <a:bodyPr wrap="square">
            <a:spAutoFit/>
          </a:bodyPr>
          <a:lstStyle/>
          <a:p>
            <a:r>
              <a:rPr lang="en-US" sz="1100" dirty="0">
                <a:solidFill>
                  <a:schemeClr val="accent2"/>
                </a:solidFill>
              </a:rPr>
              <a:t>(Recommendation to Bootcamp organizers and speakers: This slide can be used at the end of the Bootcamp to have attendees to fill online feedback form and recommendation for their ongoing learning and app development on Office 365 platform. Please keep the first three bullet points, you can update the last bullet point to be the user group or community that you are leading that you’d like attendees to join and learn more. Please keep the first feedback bullet point at the top and feel free to re-arrange the rest of bullet point orders. Thanks.</a:t>
            </a:r>
          </a:p>
        </p:txBody>
      </p:sp>
      <p:sp>
        <p:nvSpPr>
          <p:cNvPr id="17" name="Text Placeholder 4">
            <a:extLst>
              <a:ext uri="{FF2B5EF4-FFF2-40B4-BE49-F238E27FC236}">
                <a16:creationId xmlns:a16="http://schemas.microsoft.com/office/drawing/2014/main" id="{1BDD9111-A1F4-48C6-94B9-420581D7363A}"/>
              </a:ext>
            </a:extLst>
          </p:cNvPr>
          <p:cNvSpPr txBox="1">
            <a:spLocks/>
          </p:cNvSpPr>
          <p:nvPr/>
        </p:nvSpPr>
        <p:spPr>
          <a:xfrm>
            <a:off x="465138" y="2978651"/>
            <a:ext cx="45720" cy="137160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Join Office 365 developer program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hlinkClick r:id="rId4"/>
              </a:rPr>
              <a:t>https://dev.office.com/devprogram</a:t>
            </a:r>
            <a:r>
              <a:rPr lang="en-US" sz="2400" dirty="0">
                <a:solidFill>
                  <a:schemeClr val="tx2"/>
                </a:solidFill>
                <a:latin typeface="Segoe UI Semilight" panose="020B0402040204020203" pitchFamily="34" charset="0"/>
                <a:cs typeface="Segoe UI Semilight" panose="020B0402040204020203" pitchFamily="34" charset="0"/>
              </a:rPr>
              <a:t>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to leverage all resources for Office 365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development learning</a:t>
            </a:r>
          </a:p>
        </p:txBody>
      </p:sp>
      <p:sp>
        <p:nvSpPr>
          <p:cNvPr id="18" name="Text Placeholder 4">
            <a:extLst>
              <a:ext uri="{FF2B5EF4-FFF2-40B4-BE49-F238E27FC236}">
                <a16:creationId xmlns:a16="http://schemas.microsoft.com/office/drawing/2014/main" id="{CB9F5E59-AE26-4DCF-B225-B071199FEB0C}"/>
              </a:ext>
            </a:extLst>
          </p:cNvPr>
          <p:cNvSpPr txBox="1">
            <a:spLocks/>
          </p:cNvSpPr>
          <p:nvPr/>
        </p:nvSpPr>
        <p:spPr>
          <a:xfrm>
            <a:off x="465138" y="4523404"/>
            <a:ext cx="45720" cy="73152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Build applications on Office 365 platform</a:t>
            </a:r>
          </a:p>
        </p:txBody>
      </p:sp>
      <p:sp>
        <p:nvSpPr>
          <p:cNvPr id="19" name="Text Placeholder 4">
            <a:extLst>
              <a:ext uri="{FF2B5EF4-FFF2-40B4-BE49-F238E27FC236}">
                <a16:creationId xmlns:a16="http://schemas.microsoft.com/office/drawing/2014/main" id="{8E2F49A2-3803-4E6A-B6A8-DE58501B28BE}"/>
              </a:ext>
            </a:extLst>
          </p:cNvPr>
          <p:cNvSpPr txBox="1">
            <a:spLocks/>
          </p:cNvSpPr>
          <p:nvPr/>
        </p:nvSpPr>
        <p:spPr>
          <a:xfrm>
            <a:off x="465138" y="5428076"/>
            <a:ext cx="45720" cy="73152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Attend MVP led local community events to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continue learning on Office 365 development</a:t>
            </a:r>
          </a:p>
        </p:txBody>
      </p:sp>
      <p:sp>
        <p:nvSpPr>
          <p:cNvPr id="21" name="Rectangle 20">
            <a:extLst>
              <a:ext uri="{FF2B5EF4-FFF2-40B4-BE49-F238E27FC236}">
                <a16:creationId xmlns:a16="http://schemas.microsoft.com/office/drawing/2014/main" id="{68A63DA6-0628-4F48-8CD0-83D5CC18E64E}"/>
              </a:ext>
            </a:extLst>
          </p:cNvPr>
          <p:cNvSpPr/>
          <p:nvPr/>
        </p:nvSpPr>
        <p:spPr>
          <a:xfrm>
            <a:off x="465138" y="1974501"/>
            <a:ext cx="45720" cy="830997"/>
          </a:xfrm>
          <a:prstGeom prst="rect">
            <a:avLst/>
          </a:prstGeom>
          <a:solidFill>
            <a:schemeClr val="accent1"/>
          </a:solidFill>
        </p:spPr>
        <p:txBody>
          <a:bodyPr wrap="none" lIns="457200" anchor="ctr" anchorCtr="0">
            <a:noAutofit/>
          </a:bodyPr>
          <a:lstStyle/>
          <a:p>
            <a:pPr marL="0" lvl="1" indent="0">
              <a:spcBef>
                <a:spcPts val="3000"/>
              </a:spcBef>
              <a:buFont typeface="Wingdings" panose="05000000000000000000" pitchFamily="2" charset="2"/>
              <a:buNone/>
            </a:pPr>
            <a:r>
              <a:rPr lang="en-US" sz="2400" dirty="0">
                <a:solidFill>
                  <a:schemeClr val="tx2"/>
                </a:solidFill>
                <a:latin typeface="Segoe UI Semilight" panose="020B0402040204020203" pitchFamily="34" charset="0"/>
                <a:cs typeface="Segoe UI Semilight" panose="020B0402040204020203" pitchFamily="34" charset="0"/>
              </a:rPr>
              <a:t>Share your feedback on Bootcamp at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hlinkClick r:id="rId5"/>
              </a:rPr>
              <a:t>https://aka.ms/o365devbootcampfeedback</a:t>
            </a:r>
            <a:r>
              <a:rPr lang="en-US" sz="2400" dirty="0">
                <a:solidFill>
                  <a:schemeClr val="tx2"/>
                </a:solidFill>
                <a:latin typeface="Segoe UI Semilight" panose="020B0402040204020203" pitchFamily="34" charset="0"/>
                <a:cs typeface="Segoe UI Semilight" panose="020B0402040204020203" pitchFamily="34" charset="0"/>
              </a:rPr>
              <a:t> </a:t>
            </a:r>
          </a:p>
        </p:txBody>
      </p:sp>
    </p:spTree>
    <p:extLst>
      <p:ext uri="{BB962C8B-B14F-4D97-AF65-F5344CB8AC3E}">
        <p14:creationId xmlns:p14="http://schemas.microsoft.com/office/powerpoint/2010/main" val="2679585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ppt_x"/>
                                          </p:val>
                                        </p:tav>
                                        <p:tav tm="100000">
                                          <p:val>
                                            <p:strVal val="#ppt_x"/>
                                          </p:val>
                                        </p:tav>
                                      </p:tavLst>
                                    </p:anim>
                                    <p:anim calcmode="lin" valueType="num">
                                      <p:cBhvr additive="base">
                                        <p:cTn id="8" dur="75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ppt_x"/>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750" fill="hold"/>
                                        <p:tgtEl>
                                          <p:spTgt spid="18"/>
                                        </p:tgtEl>
                                        <p:attrNameLst>
                                          <p:attrName>ppt_x</p:attrName>
                                        </p:attrNameLst>
                                      </p:cBhvr>
                                      <p:tavLst>
                                        <p:tav tm="0">
                                          <p:val>
                                            <p:strVal val="#ppt_x"/>
                                          </p:val>
                                        </p:tav>
                                        <p:tav tm="100000">
                                          <p:val>
                                            <p:strVal val="#ppt_x"/>
                                          </p:val>
                                        </p:tav>
                                      </p:tavLst>
                                    </p:anim>
                                    <p:anim calcmode="lin" valueType="num">
                                      <p:cBhvr additive="base">
                                        <p:cTn id="16" dur="75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750" fill="hold"/>
                                        <p:tgtEl>
                                          <p:spTgt spid="19"/>
                                        </p:tgtEl>
                                        <p:attrNameLst>
                                          <p:attrName>ppt_x</p:attrName>
                                        </p:attrNameLst>
                                      </p:cBhvr>
                                      <p:tavLst>
                                        <p:tav tm="0">
                                          <p:val>
                                            <p:strVal val="#ppt_x"/>
                                          </p:val>
                                        </p:tav>
                                        <p:tav tm="100000">
                                          <p:val>
                                            <p:strVal val="#ppt_x"/>
                                          </p:val>
                                        </p:tav>
                                      </p:tavLst>
                                    </p:anim>
                                    <p:anim calcmode="lin" valueType="num">
                                      <p:cBhvr additive="base">
                                        <p:cTn id="20"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1" grpId="0" animBg="1"/>
    </p:bldLst>
  </p:timing>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Props1.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terms/"/>
    <ds:schemaRef ds:uri="7550fb09-e1e4-49f9-8257-ac8f082c86d0"/>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schemas.microsoft.com/sharepoint/v3/fields"/>
    <ds:schemaRef ds:uri="0f32b589-041a-4b5d-9ecb-546b576e7a4a"/>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templates</Template>
  <TotalTime>698</TotalTime>
  <Words>538</Words>
  <Application>Microsoft Office PowerPoint</Application>
  <PresentationFormat>Custom</PresentationFormat>
  <Paragraphs>80</Paragraphs>
  <Slides>10</Slides>
  <Notes>6</Notes>
  <HiddenSlides>1</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10</vt:i4>
      </vt:variant>
    </vt:vector>
  </HeadingPairs>
  <TitlesOfParts>
    <vt:vector size="19" baseType="lpstr">
      <vt:lpstr>Arial</vt:lpstr>
      <vt:lpstr>Segoe UI</vt:lpstr>
      <vt:lpstr>Segoe UI Light</vt:lpstr>
      <vt:lpstr>Segoe UI Semibold</vt:lpstr>
      <vt:lpstr>Segoe UI Semilight</vt:lpstr>
      <vt:lpstr>Wingdings</vt:lpstr>
      <vt:lpstr>Office 365 PPT Template - 2017</vt:lpstr>
      <vt:lpstr>1_Office 365 PPT Template - 2017</vt:lpstr>
      <vt:lpstr>Acrobat Document</vt:lpstr>
      <vt:lpstr> Global Office 365 Bootcamp –  København, Danmark</vt:lpstr>
      <vt:lpstr>Agenda</vt:lpstr>
      <vt:lpstr>Download hands-on labs: https://github.com/andersdissing/OfficeBootcamp-2017-11-16</vt:lpstr>
      <vt:lpstr>Speaker introduction (optional)</vt:lpstr>
      <vt:lpstr>Tak til Pointwork</vt:lpstr>
      <vt:lpstr>Telefon, kaffe og wc</vt:lpstr>
      <vt:lpstr>Dev Tenants</vt:lpstr>
      <vt:lpstr>Andre møder</vt:lpstr>
      <vt:lpstr>Call to action</vt:lpstr>
      <vt:lpstr>Enjoy the Bootcamp</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dc:title>
  <dc:subject>&lt;Speech title here&gt;</dc:subject>
  <dc:creator>Suzanna Zhuang</dc:creator>
  <cp:keywords/>
  <dc:description>Template: Angela Powell; ZUM Communications
Formatting: 
Audience Type:</dc:description>
  <cp:lastModifiedBy>Anders Dissing</cp:lastModifiedBy>
  <cp:revision>49</cp:revision>
  <dcterms:created xsi:type="dcterms:W3CDTF">2017-07-18T18:43:36Z</dcterms:created>
  <dcterms:modified xsi:type="dcterms:W3CDTF">2017-11-14T13:34:25Z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0x010100D3ABF6C041D593459317999ECA83895D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suzanz@microsoft.com</vt:lpwstr>
  </property>
  <property fmtid="{D5CDD505-2E9C-101B-9397-08002B2CF9AE}" pid="15" name="MSIP_Label_f42aa342-8706-4288-bd11-ebb85995028c_SetDate">
    <vt:lpwstr>2017-09-22T08:11:19.9949351-07:00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